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71" r:id="rId15"/>
    <p:sldId id="269" r:id="rId16"/>
    <p:sldId id="272" r:id="rId17"/>
    <p:sldId id="26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ECEB"/>
    <a:srgbClr val="A6EEED"/>
    <a:srgbClr val="00C2C1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D8-4E00-A753-4E8FA6D94E8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7D8-4E00-A753-4E8FA6D94E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Городского</c:v>
                </c:pt>
                <c:pt idx="1">
                  <c:v>Сельского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865951</c:v>
                </c:pt>
                <c:pt idx="1">
                  <c:v>246147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D8-4E00-A753-4E8FA6D94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073951337525043"/>
          <c:y val="0.85669702932124225"/>
          <c:w val="0.69852097324949913"/>
          <c:h val="9.2298530309058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A6D-4738-ADFE-B04F79B9F2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A6D-4738-ADFE-B04F79B9F2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510174</c:v>
                </c:pt>
                <c:pt idx="1">
                  <c:v>601924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D-4738-ADFE-B04F79B9F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ПРОМЫШЛЕННОСТЬ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26-4044-B5EF-C60BE9304CC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26-4044-B5EF-C60BE9304C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26-4044-B5EF-C60BE9304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ПРОДУКЦИЯ ОБЛАСТИ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69-4B10-B177-7EE7334DE43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69-4B10-B177-7EE7334DE4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Витебская</c:v>
                </c:pt>
                <c:pt idx="1">
                  <c:v>Вся республика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69-4B10-B177-7EE7334DE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ПРОИЗВОДСТВА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2B-4094-BC2B-1C070D7EF2C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2B-4094-BC2B-1C070D7EF2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2B-4094-BC2B-1C070D7EF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17495803521626E-2"/>
          <c:y val="9.3378128705888422E-2"/>
          <c:w val="0.88901061289719963"/>
          <c:h val="0.682839200774061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7A-40AA-8D77-0C50AB02106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7A-40AA-8D77-0C50AB0210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0.29299999999999998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7A-40AA-8D77-0C50AB021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17495803521626E-2"/>
          <c:y val="9.3378128705888422E-2"/>
          <c:w val="0.88901061289719963"/>
          <c:h val="0.682839200774061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07F-4D09-9142-5FE81DD3261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07F-4D09-9142-5FE81DD326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7F-4D09-9142-5FE81DD32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0.02826</cdr:x>
      <cdr:y>0.8243</cdr:y>
    </cdr:from>
    <cdr:to>
      <cdr:x>1</cdr:x>
      <cdr:y>0.97773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144" y="2873496"/>
          <a:ext cx="3856006" cy="534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24% населения занята в промышленности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0.02826</cdr:x>
      <cdr:y>0.8243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140" y="2660164"/>
          <a:ext cx="3856010" cy="567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 smtClean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Продукция области составляет порядка 13% промышленности республики</a:t>
          </a:r>
          <a:endParaRPr lang="ru-RU" sz="1400" kern="1200" dirty="0">
            <a:solidFill>
              <a:schemeClr val="tx1"/>
            </a:solidFill>
            <a:latin typeface="Bahnschrift" panose="020B0502040204020203" pitchFamily="34" charset="0"/>
            <a:ea typeface="+mj-ea"/>
            <a:cs typeface="+mj-cs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0.02826</cdr:x>
      <cdr:y>0.8243</cdr:y>
    </cdr:from>
    <cdr:to>
      <cdr:x>1</cdr:x>
      <cdr:y>0.97773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144" y="2873496"/>
          <a:ext cx="3856006" cy="534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 smtClean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84% объема промышленной продукции -  обрабатывающая промышленность</a:t>
          </a:r>
          <a:endParaRPr lang="ru-RU" sz="1400" kern="1200" dirty="0">
            <a:solidFill>
              <a:schemeClr val="tx1"/>
            </a:solidFill>
            <a:latin typeface="Bahnschrift" panose="020B0502040204020203" pitchFamily="34" charset="0"/>
            <a:ea typeface="+mj-ea"/>
            <a:cs typeface="+mj-cs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0.75472</cdr:y>
    </cdr:from>
    <cdr:to>
      <cdr:x>1</cdr:x>
      <cdr:y>0.96591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783887"/>
          <a:ext cx="5382883" cy="499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 smtClean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29,3 процента от численности занятых в экономике области</a:t>
          </a:r>
          <a:endParaRPr lang="ru-RU" sz="1400" kern="1200" dirty="0">
            <a:solidFill>
              <a:schemeClr val="tx1"/>
            </a:solidFill>
            <a:latin typeface="Bahnschrift" panose="020B0502040204020203" pitchFamily="34" charset="0"/>
            <a:ea typeface="+mj-ea"/>
            <a:cs typeface="+mj-cs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09718-4B2C-436D-8146-100456D39E6C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DC2A-2929-4157-B8A4-18A56B782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2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9364-3C55-4B02-886A-47C231621721}" type="datetime1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1DE1-BD32-4956-AE9D-F9D5C01FAC33}" type="datetime1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B083-D47A-4424-9C79-4708ADDEA79A}" type="datetime1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9E9E-39E6-41F0-A523-8A8BD3822AFC}" type="datetime1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91051-8637-4247-8F20-4CC52B19AECA}" type="datetime1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A14A-8839-4201-9C75-A054979D98CD}" type="datetime1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B735-5EC5-4B50-A5A0-8632E5DAA8B0}" type="datetime1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1453-3D38-4E10-896B-0C127ED257CE}" type="datetime1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C837-BC58-4F38-A81B-795EB205105E}" type="datetime1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AB79-40CF-40E0-99FA-502633EFCF7A}" type="datetime1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298F-06B1-41AE-A959-F027E23D59CB}" type="datetime1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A8ED9-4EE3-4C01-9294-054AC5287307}" type="datetime1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54741"/>
            <a:ext cx="7288306" cy="2513054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"/>
                  <a:lumOff val="95000"/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517" y="1071259"/>
            <a:ext cx="6849374" cy="2396536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85 лет со дня образования Витебской области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7" y="3649000"/>
            <a:ext cx="3450362" cy="3027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19" y="52564"/>
            <a:ext cx="2479362" cy="2216963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1" b="11368"/>
          <a:stretch/>
        </p:blipFill>
        <p:spPr>
          <a:xfrm>
            <a:off x="4523117" y="4110846"/>
            <a:ext cx="4123427" cy="27015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8"/>
          <a:stretch/>
        </p:blipFill>
        <p:spPr>
          <a:xfrm>
            <a:off x="355841" y="3048602"/>
            <a:ext cx="3303916" cy="3307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8793" y="1095555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Глубокский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молочноконсервный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комбинат“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73593" y="1338295"/>
            <a:ext cx="4422476" cy="127047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реконструкция автоклавного отделения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производственном корпусе филиала 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Браславрыба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73593" y="2730141"/>
            <a:ext cx="4422476" cy="125933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строительство и модернизация цеха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производству сухой сыворотки и сухих молочных продуктов</a:t>
            </a:r>
          </a:p>
        </p:txBody>
      </p:sp>
      <p:cxnSp>
        <p:nvCxnSpPr>
          <p:cNvPr id="10" name="Прямая со стрелкой 9"/>
          <p:cNvCxnSpPr>
            <a:stCxn id="6" idx="3"/>
            <a:endCxn id="7" idx="1"/>
          </p:cNvCxnSpPr>
          <p:nvPr/>
        </p:nvCxnSpPr>
        <p:spPr>
          <a:xfrm>
            <a:off x="3756804" y="1852163"/>
            <a:ext cx="616789" cy="121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3"/>
            <a:endCxn id="8" idx="1"/>
          </p:cNvCxnSpPr>
          <p:nvPr/>
        </p:nvCxnSpPr>
        <p:spPr>
          <a:xfrm>
            <a:off x="3756804" y="1852163"/>
            <a:ext cx="616789" cy="150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00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306" t="12560" r="22722" b="62231"/>
          <a:stretch/>
        </p:blipFill>
        <p:spPr>
          <a:xfrm>
            <a:off x="879894" y="4942936"/>
            <a:ext cx="7384211" cy="173390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0304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756" y="1383671"/>
            <a:ext cx="3498011" cy="138208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Верхнедвинский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маслосырзавод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9524" y="3126207"/>
            <a:ext cx="4422476" cy="138208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модернизация цеха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переработке молока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180 тонн до 240 тонн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сутки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27" y="1559074"/>
            <a:ext cx="3134265" cy="3134265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>
            <a:off x="2360762" y="2765756"/>
            <a:ext cx="0" cy="360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2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0304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2887" y="1447264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Нафтан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6340" y="1447264"/>
            <a:ext cx="4422476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комплекс замедленного коксования</a:t>
            </a:r>
          </a:p>
        </p:txBody>
      </p:sp>
      <p:cxnSp>
        <p:nvCxnSpPr>
          <p:cNvPr id="14" name="Прямая со стрелкой 13"/>
          <p:cNvCxnSpPr>
            <a:stCxn id="11" idx="3"/>
            <a:endCxn id="13" idx="1"/>
          </p:cNvCxnSpPr>
          <p:nvPr/>
        </p:nvCxnSpPr>
        <p:spPr>
          <a:xfrm>
            <a:off x="3950898" y="2203872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" b="9361"/>
          <a:stretch/>
        </p:blipFill>
        <p:spPr>
          <a:xfrm>
            <a:off x="4435291" y="3148807"/>
            <a:ext cx="4264574" cy="2863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6404" r="8210" b="17591"/>
          <a:stretch/>
        </p:blipFill>
        <p:spPr>
          <a:xfrm>
            <a:off x="306414" y="3148807"/>
            <a:ext cx="3790955" cy="28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0140" y="1456129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РУП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Толочинский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консервный завод“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73593" y="1456129"/>
            <a:ext cx="4422476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цех быстрого замораживания и установил линию производства картофеля фри</a:t>
            </a:r>
          </a:p>
        </p:txBody>
      </p:sp>
      <p:cxnSp>
        <p:nvCxnSpPr>
          <p:cNvPr id="10" name="Прямая со стрелкой 9"/>
          <p:cNvCxnSpPr>
            <a:stCxn id="6" idx="3"/>
            <a:endCxn id="7" idx="1"/>
          </p:cNvCxnSpPr>
          <p:nvPr/>
        </p:nvCxnSpPr>
        <p:spPr>
          <a:xfrm>
            <a:off x="3968151" y="2212737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032" t="24462" r="30101" b="28504"/>
          <a:stretch/>
        </p:blipFill>
        <p:spPr>
          <a:xfrm>
            <a:off x="131552" y="3329919"/>
            <a:ext cx="4175185" cy="3140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9582" r="13462" b="11310"/>
          <a:stretch/>
        </p:blipFill>
        <p:spPr>
          <a:xfrm>
            <a:off x="4488989" y="3329919"/>
            <a:ext cx="4191684" cy="31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3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249947" y="1466490"/>
            <a:ext cx="4422476" cy="122189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Введен в эксплуатацию завод по производству белой жести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2237" y="6492875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14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6494" y="1466490"/>
            <a:ext cx="3498011" cy="122189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Миорский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металлопрокатный завод“</a:t>
            </a:r>
          </a:p>
        </p:txBody>
      </p:sp>
      <p:cxnSp>
        <p:nvCxnSpPr>
          <p:cNvPr id="17" name="Прямая со стрелкой 16"/>
          <p:cNvCxnSpPr>
            <a:stCxn id="15" idx="3"/>
            <a:endCxn id="16" idx="1"/>
          </p:cNvCxnSpPr>
          <p:nvPr/>
        </p:nvCxnSpPr>
        <p:spPr>
          <a:xfrm>
            <a:off x="3844505" y="1931780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4" r="13786"/>
          <a:stretch/>
        </p:blipFill>
        <p:spPr>
          <a:xfrm>
            <a:off x="94889" y="3312543"/>
            <a:ext cx="4001219" cy="3180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32" y="3312543"/>
            <a:ext cx="4442605" cy="31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63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15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804" y="1456129"/>
            <a:ext cx="3640347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”Витязь“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95352" y="1479581"/>
            <a:ext cx="4422476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инвестиционного проекта ”Создание современных производств по выпуску средств зарядной инфраструктуры для электромобилей“</a:t>
            </a:r>
          </a:p>
        </p:txBody>
      </p:sp>
      <p:cxnSp>
        <p:nvCxnSpPr>
          <p:cNvPr id="10" name="Прямая со стрелкой 9"/>
          <p:cNvCxnSpPr>
            <a:endCxn id="7" idx="1"/>
          </p:cNvCxnSpPr>
          <p:nvPr/>
        </p:nvCxnSpPr>
        <p:spPr>
          <a:xfrm flipV="1">
            <a:off x="3968151" y="2236189"/>
            <a:ext cx="527201" cy="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33" b="7651"/>
          <a:stretch/>
        </p:blipFill>
        <p:spPr>
          <a:xfrm>
            <a:off x="4617112" y="3329918"/>
            <a:ext cx="4178957" cy="26424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7682" b="9522"/>
          <a:stretch/>
        </p:blipFill>
        <p:spPr>
          <a:xfrm>
            <a:off x="202720" y="3329918"/>
            <a:ext cx="3890514" cy="26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1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38" y="1476192"/>
            <a:ext cx="3498011" cy="104553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”Оршанский мясоконсервный комбинат“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72591" y="1476193"/>
            <a:ext cx="4422476" cy="104553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введен  цех убоя и переработки свиней и крупного рогатого скота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867149" y="2002707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5" y="2902360"/>
            <a:ext cx="2720595" cy="3636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98" y="3321170"/>
            <a:ext cx="4888303" cy="29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94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Малое и среднее предпринимательство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68879" y="1299086"/>
            <a:ext cx="6806241" cy="10127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31 тысяча </a:t>
            </a:r>
            <a:r>
              <a:rPr lang="ru-RU" sz="32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субъектов предпринимательства</a:t>
            </a:r>
            <a:endParaRPr lang="ru-RU" sz="3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2977" y="2515410"/>
            <a:ext cx="3828691" cy="127158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7,6 тысяч юридических лиц</a:t>
            </a:r>
            <a:endParaRPr lang="ru-RU" sz="3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67377" y="2515410"/>
            <a:ext cx="3828691" cy="127158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23,4 тысячи индивидуальных предпринимателей</a:t>
            </a:r>
          </a:p>
        </p:txBody>
      </p:sp>
      <p:cxnSp>
        <p:nvCxnSpPr>
          <p:cNvPr id="10" name="Прямая со стрелкой 9"/>
          <p:cNvCxnSpPr>
            <a:stCxn id="6" idx="2"/>
            <a:endCxn id="8" idx="0"/>
          </p:cNvCxnSpPr>
          <p:nvPr/>
        </p:nvCxnSpPr>
        <p:spPr>
          <a:xfrm>
            <a:off x="4572000" y="2311879"/>
            <a:ext cx="2309723" cy="20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7" idx="0"/>
          </p:cNvCxnSpPr>
          <p:nvPr/>
        </p:nvCxnSpPr>
        <p:spPr>
          <a:xfrm flipH="1">
            <a:off x="2157323" y="2311879"/>
            <a:ext cx="2414677" cy="20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1168879" y="3867873"/>
            <a:ext cx="6806241" cy="72299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предпринимательском секторе экономики занято около 135 тысяч человек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976211540"/>
              </p:ext>
            </p:extLst>
          </p:nvPr>
        </p:nvGraphicFramePr>
        <p:xfrm>
          <a:off x="130834" y="4671747"/>
          <a:ext cx="5382883" cy="236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44463954"/>
              </p:ext>
            </p:extLst>
          </p:nvPr>
        </p:nvGraphicFramePr>
        <p:xfrm>
          <a:off x="4190280" y="4671748"/>
          <a:ext cx="5382883" cy="236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6037412" y="6443574"/>
            <a:ext cx="3320092" cy="4991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12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60% экспорта товаров</a:t>
            </a:r>
            <a:endParaRPr lang="ru-RU" sz="1400" kern="1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948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в 2019 году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259" y="941355"/>
            <a:ext cx="8447058" cy="104553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Молочно-товарная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ферма на 1210 голов в филиале ”Тепличный“ РУП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Витебскэнерго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" b="11140"/>
          <a:stretch/>
        </p:blipFill>
        <p:spPr>
          <a:xfrm>
            <a:off x="256995" y="2393403"/>
            <a:ext cx="4197176" cy="3205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" b="12157"/>
          <a:stretch/>
        </p:blipFill>
        <p:spPr>
          <a:xfrm>
            <a:off x="4699599" y="2393404"/>
            <a:ext cx="4197175" cy="32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6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3" y="2228850"/>
            <a:ext cx="8286750" cy="46291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259" y="941355"/>
            <a:ext cx="8447058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”Витебская бройлерная птицефабрика“ введен в эксплуатацию цех  №2 племенного молодняка вблизи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н.п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Перемонт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Лиозненского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806424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431" y="20122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hnschrift" panose="020B0502040204020203" pitchFamily="34" charset="0"/>
              </a:rPr>
              <a:t>Витебская область  </a:t>
            </a:r>
            <a:r>
              <a:rPr lang="ru-RU" dirty="0">
                <a:latin typeface="Bahnschrift" panose="020B0502040204020203" pitchFamily="34" charset="0"/>
              </a:rPr>
              <a:t>образована 15 января 1938 года на основании Закона СССР </a:t>
            </a:r>
            <a:r>
              <a:rPr lang="ru-RU" dirty="0" smtClean="0">
                <a:latin typeface="Bahnschrift" panose="020B0502040204020203" pitchFamily="34" charset="0"/>
              </a:rPr>
              <a:t/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от </a:t>
            </a:r>
            <a:r>
              <a:rPr lang="ru-RU" dirty="0">
                <a:latin typeface="Bahnschrift" panose="020B0502040204020203" pitchFamily="34" charset="0"/>
              </a:rPr>
              <a:t>15.01.1938 г. об изменении и дополнении Конституции (Основного Закона) </a:t>
            </a:r>
            <a:r>
              <a:rPr lang="ru-RU" dirty="0" smtClean="0">
                <a:latin typeface="Bahnschrift" panose="020B0502040204020203" pitchFamily="34" charset="0"/>
              </a:rPr>
              <a:t>СССР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3"/>
          <a:stretch/>
        </p:blipFill>
        <p:spPr>
          <a:xfrm>
            <a:off x="0" y="1765180"/>
            <a:ext cx="9168494" cy="426468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216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259" y="941355"/>
            <a:ext cx="8447058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Рубежница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 введен в строй 3-й пусковой комплекс молочно-товарной фермы в 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н.п.Велешковичи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Лиозненского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района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3259" y="2174198"/>
            <a:ext cx="8447058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ВетроВатт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 реализован проект </a:t>
            </a:r>
            <a:b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по строительству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ветропарка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, транспортной и инженерной инфраструктуры к нему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76" y="3469124"/>
            <a:ext cx="4977442" cy="33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24" y="3407040"/>
            <a:ext cx="4230008" cy="338371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9" y="941356"/>
            <a:ext cx="8800741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Шарковщинском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районе реализован проект ”Строительство мини-гидроэлектростанции на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р.Мнюта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ГидроПарк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29" y="2174198"/>
            <a:ext cx="8800741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”Витебские ковры“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завершили проект по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освоению технологии производства полипропиленовых нитей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8" y="3407040"/>
            <a:ext cx="4297752" cy="33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8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2020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4248" y="941355"/>
            <a:ext cx="8800741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введена в эксплуатацию 2-я очередь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мультимодального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промышленно-логистического комплекса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Бремино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-Орша“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5" b="7459"/>
          <a:stretch/>
        </p:blipFill>
        <p:spPr>
          <a:xfrm>
            <a:off x="360511" y="2508848"/>
            <a:ext cx="3892310" cy="3270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8" b="12915"/>
          <a:stretch/>
        </p:blipFill>
        <p:spPr>
          <a:xfrm>
            <a:off x="4947250" y="2508848"/>
            <a:ext cx="3924206" cy="32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3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5" y="4277144"/>
            <a:ext cx="4336365" cy="244433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2021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9" y="964238"/>
            <a:ext cx="8800741" cy="92195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цех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быстрого замораживания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на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РПУП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Толочинский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консервный завод“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29" y="2068540"/>
            <a:ext cx="8800741" cy="92195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молочнотоварная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ферма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на 2 тысячи голов дойного стада вблизи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дер.Чурилово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9" y="4277144"/>
            <a:ext cx="4219216" cy="247678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71629" y="3172842"/>
            <a:ext cx="8800741" cy="92195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свиноводческий репродуктор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на 5000 голов свиноматок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год вблизи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н.п.Пушки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Лиозненского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3200213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2021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9" y="1168956"/>
            <a:ext cx="8800741" cy="131313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цех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 производству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термохимобработанных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электроизоляционных материалов для фольгированных диэлектриков ООО ”Полоцк-Стекловолокно“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2" y="2844559"/>
            <a:ext cx="4184416" cy="3150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17" y="2843822"/>
            <a:ext cx="4227842" cy="31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7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1627" y="574527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линия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 производству батончиков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из натурального сырья на 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Регита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“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25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2021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7" y="1073385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производство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 разведению свиней с замкнутым циклом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дер.Мошница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СУП ”Здрава“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27" y="218256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автоматическая линия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вакуумной упаковки сыра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Верхнедвинский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маслосырзавод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1627" y="337013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экспортоориентированное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производство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электронных изделий и систем управления для машиностроительного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комплекса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на ОАО ”Измеритель“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1627" y="455770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строительство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линии пиломатериалов на территории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ПУП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”Витебская лесопилка“</a:t>
            </a:r>
          </a:p>
        </p:txBody>
      </p:sp>
    </p:spTree>
    <p:extLst>
      <p:ext uri="{BB962C8B-B14F-4D97-AF65-F5344CB8AC3E}">
        <p14:creationId xmlns:p14="http://schemas.microsoft.com/office/powerpoint/2010/main" val="2291771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37866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Внешнеэкономическая </a:t>
            </a:r>
            <a:r>
              <a:rPr lang="ru-RU" dirty="0">
                <a:latin typeface="Bahnschrift" panose="020B0502040204020203" pitchFamily="34" charset="0"/>
              </a:rPr>
              <a:t>деятельность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30" y="1570952"/>
            <a:ext cx="8800741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 области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деятельность осуществляют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полторы тысячи субъектов хозяйствования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1630" y="2666508"/>
            <a:ext cx="8800741" cy="99131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11,5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%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республиканского экспорта товаров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1630" y="3877082"/>
            <a:ext cx="8800741" cy="988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область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поддерживает внешнеторговые отношения более чем со 100 государствами мира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1630" y="5076042"/>
            <a:ext cx="8800741" cy="98916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изделия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 маркой витебских товаропроизводителей поставляются в 80 стран мира и 78 российских регионов</a:t>
            </a:r>
          </a:p>
        </p:txBody>
      </p:sp>
    </p:spTree>
    <p:extLst>
      <p:ext uri="{BB962C8B-B14F-4D97-AF65-F5344CB8AC3E}">
        <p14:creationId xmlns:p14="http://schemas.microsoft.com/office/powerpoint/2010/main" val="118975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37866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Внешнеэкономическая </a:t>
            </a:r>
            <a:r>
              <a:rPr lang="ru-RU" dirty="0">
                <a:latin typeface="Bahnschrift" panose="020B0502040204020203" pitchFamily="34" charset="0"/>
              </a:rPr>
              <a:t>деятельность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84408" y="1570952"/>
            <a:ext cx="6418952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увеличены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объемы внешнеторговой деятельности на 1,3 млрд. долларов</a:t>
            </a:r>
          </a:p>
        </p:txBody>
      </p:sp>
      <p:sp>
        <p:nvSpPr>
          <p:cNvPr id="2" name="Стрелка вверх 1"/>
          <p:cNvSpPr/>
          <p:nvPr/>
        </p:nvSpPr>
        <p:spPr>
          <a:xfrm>
            <a:off x="1000664" y="1009291"/>
            <a:ext cx="1112808" cy="1446473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4408" y="3301986"/>
            <a:ext cx="6418952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экспорт товаров возрос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 1,8 раза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1000664" y="2740325"/>
            <a:ext cx="1112808" cy="1446473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84408" y="5123052"/>
            <a:ext cx="6418952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экспорт услуг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– на 14,5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%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1000664" y="4561391"/>
            <a:ext cx="1112808" cy="1446473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59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980262" y="5334452"/>
            <a:ext cx="2432649" cy="127212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Сахалинская область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2530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Сотрудничество с Российской Федерацией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8519" y="1981597"/>
            <a:ext cx="2432649" cy="217385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Дальне-восточный регион</a:t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(рост в 2 раза)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0800000">
            <a:off x="1764101" y="780169"/>
            <a:ext cx="681487" cy="1078301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0800000">
            <a:off x="4308893" y="780168"/>
            <a:ext cx="681487" cy="1078301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0800000">
            <a:off x="6853685" y="780169"/>
            <a:ext cx="681487" cy="1078301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33312" y="1987745"/>
            <a:ext cx="2432649" cy="217385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Северо-Кавказский 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регион</a:t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(рост в 1,4 раза)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78105" y="1995117"/>
            <a:ext cx="2432649" cy="217385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Сибирский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федераль-ный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 регион</a:t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(рост в 1,4 раза)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8906" y="4305621"/>
            <a:ext cx="7461848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организованы поставки кабельной продукции, мебели, столярных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изделий, прессов гидравлических, ветеринарных препаратов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00663" y="5327081"/>
            <a:ext cx="2432649" cy="127212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Республика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Ингушетия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90463" y="5334452"/>
            <a:ext cx="2432649" cy="127212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Республика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Хакасия</a:t>
            </a:r>
          </a:p>
        </p:txBody>
      </p:sp>
      <p:cxnSp>
        <p:nvCxnSpPr>
          <p:cNvPr id="6" name="Прямая со стрелкой 5"/>
          <p:cNvCxnSpPr>
            <a:stCxn id="19" idx="2"/>
            <a:endCxn id="20" idx="0"/>
          </p:cNvCxnSpPr>
          <p:nvPr/>
        </p:nvCxnSpPr>
        <p:spPr>
          <a:xfrm flipH="1">
            <a:off x="2216988" y="5190433"/>
            <a:ext cx="2462842" cy="136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9" idx="2"/>
            <a:endCxn id="22" idx="0"/>
          </p:cNvCxnSpPr>
          <p:nvPr/>
        </p:nvCxnSpPr>
        <p:spPr>
          <a:xfrm>
            <a:off x="4679830" y="5190433"/>
            <a:ext cx="26958" cy="14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9" idx="2"/>
            <a:endCxn id="21" idx="0"/>
          </p:cNvCxnSpPr>
          <p:nvPr/>
        </p:nvCxnSpPr>
        <p:spPr>
          <a:xfrm>
            <a:off x="4679830" y="5190433"/>
            <a:ext cx="2516757" cy="14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59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05" y="3648587"/>
            <a:ext cx="4428047" cy="300553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(здравоохранение)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06506" y="1769591"/>
            <a:ext cx="4428046" cy="156562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лечебный корпус областного госпиталя инвалидов Великой Отечественной войны в Оршанском районе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6702" y="4525625"/>
            <a:ext cx="3981011" cy="125145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поликлиника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в микрорайоне ЮГ-7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3" y="1081646"/>
            <a:ext cx="4248370" cy="2941514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stCxn id="23" idx="1"/>
            <a:endCxn id="2" idx="3"/>
          </p:cNvCxnSpPr>
          <p:nvPr/>
        </p:nvCxnSpPr>
        <p:spPr>
          <a:xfrm flipH="1">
            <a:off x="4347713" y="2552403"/>
            <a:ext cx="2587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5" idx="3"/>
            <a:endCxn id="3" idx="1"/>
          </p:cNvCxnSpPr>
          <p:nvPr/>
        </p:nvCxnSpPr>
        <p:spPr>
          <a:xfrm>
            <a:off x="4347713" y="5151353"/>
            <a:ext cx="2587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01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0" y="1693803"/>
            <a:ext cx="7472273" cy="4768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66808"/>
            <a:ext cx="7886700" cy="205889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ahnschrift" panose="020B0502040204020203" pitchFamily="34" charset="0"/>
              </a:rPr>
              <a:t>Протяженность границ области с востока на запад составляет более 300 км, с севера на юг – 175 км, общая площадь 40,1 тыс. км²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245673" y="2058897"/>
            <a:ext cx="664234" cy="4297454"/>
          </a:xfrm>
          <a:prstGeom prst="up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400" dirty="0" smtClean="0"/>
              <a:t>175 км</a:t>
            </a:r>
            <a:endParaRPr lang="ru-RU" sz="2400" dirty="0"/>
          </a:p>
        </p:txBody>
      </p:sp>
      <p:sp>
        <p:nvSpPr>
          <p:cNvPr id="10" name="Стрелка вверх 9"/>
          <p:cNvSpPr/>
          <p:nvPr/>
        </p:nvSpPr>
        <p:spPr>
          <a:xfrm rot="5400000">
            <a:off x="4110845" y="2802776"/>
            <a:ext cx="698741" cy="7472273"/>
          </a:xfrm>
          <a:prstGeom prst="up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/>
              <a:t>300 км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706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04" y="3615105"/>
            <a:ext cx="4280930" cy="29841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(здравоохранение)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46404" y="2114531"/>
            <a:ext cx="4204296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районная больница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г.Миоры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41823" y="4313747"/>
            <a:ext cx="3988638" cy="158681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Витебский областной клинический специализированный центр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3" y="1150102"/>
            <a:ext cx="3988638" cy="2780353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26" idx="1"/>
            <a:endCxn id="7" idx="3"/>
          </p:cNvCxnSpPr>
          <p:nvPr/>
        </p:nvCxnSpPr>
        <p:spPr>
          <a:xfrm flipH="1">
            <a:off x="4330461" y="2540278"/>
            <a:ext cx="31594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7" idx="3"/>
            <a:endCxn id="9" idx="1"/>
          </p:cNvCxnSpPr>
          <p:nvPr/>
        </p:nvCxnSpPr>
        <p:spPr>
          <a:xfrm>
            <a:off x="4330461" y="5107155"/>
            <a:ext cx="31594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57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(детские сады)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815" t="18701" r="24902" b="22597"/>
          <a:stretch/>
        </p:blipFill>
        <p:spPr>
          <a:xfrm>
            <a:off x="301924" y="1111035"/>
            <a:ext cx="4002657" cy="257721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637777" y="1975823"/>
            <a:ext cx="4386341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Ясли-сад № 1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г.Глубокое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«Вишневая сказка»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1923" y="4681642"/>
            <a:ext cx="4002657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Детский ясли-сад № 46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г.Орши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8" y="3688246"/>
            <a:ext cx="4386341" cy="2439902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304581" y="2399641"/>
            <a:ext cx="333196" cy="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</p:cNvCxnSpPr>
          <p:nvPr/>
        </p:nvCxnSpPr>
        <p:spPr>
          <a:xfrm>
            <a:off x="4304580" y="5107389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30072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(детские сады)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7777" y="1975823"/>
            <a:ext cx="4386341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Ясли-сад № 6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г.Поставы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1923" y="4681642"/>
            <a:ext cx="4002657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Детский ясли-сад №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113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г.Витебска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«Василек»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304581" y="2399641"/>
            <a:ext cx="333196" cy="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</p:cNvCxnSpPr>
          <p:nvPr/>
        </p:nvCxnSpPr>
        <p:spPr>
          <a:xfrm>
            <a:off x="4304580" y="5107389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6345" r="20471" b="15542"/>
          <a:stretch/>
        </p:blipFill>
        <p:spPr>
          <a:xfrm>
            <a:off x="422693" y="1061049"/>
            <a:ext cx="3881887" cy="2863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7" y="3740162"/>
            <a:ext cx="4038204" cy="269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8019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Сфера культуры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6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музей народной славы имени Героя Советского Союза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В.Е.Лобанка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г.п.Ушачи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453" y="4389103"/>
            <a:ext cx="3809817" cy="11231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мемориальный музей Героя Советского Союза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К.С.Заслонова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г.Орше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>
            <a:off x="4458058" y="2433725"/>
            <a:ext cx="17378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91459" y="4953423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1056734"/>
            <a:ext cx="3983605" cy="2753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8"/>
          <a:stretch/>
        </p:blipFill>
        <p:spPr>
          <a:xfrm>
            <a:off x="4631846" y="3812022"/>
            <a:ext cx="4386341" cy="24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512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Сфера культуры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6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Дворец культуры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г.Барани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Оршанского района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453" y="4389103"/>
            <a:ext cx="3809817" cy="11231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Детская школа искусств № 6 в микрорайоне Руба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>
            <a:off x="4458058" y="2433725"/>
            <a:ext cx="17378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91459" y="4953423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646" r="10492" b="10990"/>
          <a:stretch/>
        </p:blipFill>
        <p:spPr>
          <a:xfrm>
            <a:off x="343258" y="1163746"/>
            <a:ext cx="4114800" cy="2654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46" y="3767175"/>
            <a:ext cx="4051411" cy="27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7715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Здоровый образ жизни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6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лыжероллерная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трасса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г.Городке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453" y="4389103"/>
            <a:ext cx="3809817" cy="11231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специализированный центр по прыжкам на батуте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284270" y="2433724"/>
            <a:ext cx="3475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91459" y="4953423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r="23302" b="16881"/>
          <a:stretch/>
        </p:blipFill>
        <p:spPr>
          <a:xfrm>
            <a:off x="467264" y="1098367"/>
            <a:ext cx="3817006" cy="26707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57" y="3573136"/>
            <a:ext cx="4295955" cy="28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119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Здоровый образ жизни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5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Глубокский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районный ФОЦ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153" y="3960832"/>
            <a:ext cx="8825186" cy="4503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Планируются: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284270" y="2433724"/>
            <a:ext cx="3475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3" y="1189358"/>
            <a:ext cx="3905077" cy="260338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80152" y="4586792"/>
            <a:ext cx="2447388" cy="21346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много-функциональный спорткомплекс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в микрорайоне 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Билево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“ 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69052" y="4586791"/>
            <a:ext cx="2447388" cy="21346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реконструкция банно-прачечного комбината под ФОК 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г.п.Шарковщин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57950" y="4579237"/>
            <a:ext cx="2447388" cy="21346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строительство ФОК в микрорайоне ”Аэропорт“ 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г.Полоцке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9" name="Прямая со стрелкой 8"/>
          <p:cNvCxnSpPr>
            <a:stCxn id="8" idx="2"/>
            <a:endCxn id="18" idx="0"/>
          </p:cNvCxnSpPr>
          <p:nvPr/>
        </p:nvCxnSpPr>
        <p:spPr>
          <a:xfrm>
            <a:off x="4492746" y="4411148"/>
            <a:ext cx="0" cy="175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2"/>
            <a:endCxn id="12" idx="0"/>
          </p:cNvCxnSpPr>
          <p:nvPr/>
        </p:nvCxnSpPr>
        <p:spPr>
          <a:xfrm flipH="1">
            <a:off x="1303846" y="4411148"/>
            <a:ext cx="3188900" cy="175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8" idx="2"/>
            <a:endCxn id="19" idx="0"/>
          </p:cNvCxnSpPr>
          <p:nvPr/>
        </p:nvCxnSpPr>
        <p:spPr>
          <a:xfrm>
            <a:off x="4492746" y="4411148"/>
            <a:ext cx="3188898" cy="168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8283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620616" y="5295215"/>
            <a:ext cx="4248688" cy="109944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продолжение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проспекта Строителей на участке от улиц Бровки до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Короткевича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Наиболее значимые объекты инфраструктуры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9385" y="1405385"/>
            <a:ext cx="4386341" cy="93237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реконструкция путепровода ”Полоцкий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“ в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482" y="3452332"/>
            <a:ext cx="3995558" cy="915604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еконструкция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ул.Гагарина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в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273040" y="1975886"/>
            <a:ext cx="3475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73040" y="3807055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r="7981" b="8167"/>
          <a:stretch/>
        </p:blipFill>
        <p:spPr>
          <a:xfrm>
            <a:off x="277482" y="811034"/>
            <a:ext cx="4006788" cy="2575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85" y="2493472"/>
            <a:ext cx="4259919" cy="2627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 b="11622"/>
          <a:stretch/>
        </p:blipFill>
        <p:spPr>
          <a:xfrm>
            <a:off x="277482" y="4435164"/>
            <a:ext cx="4006787" cy="2286312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12" idx="1"/>
          </p:cNvCxnSpPr>
          <p:nvPr/>
        </p:nvCxnSpPr>
        <p:spPr>
          <a:xfrm flipH="1" flipV="1">
            <a:off x="4284269" y="5840083"/>
            <a:ext cx="336347" cy="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7025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31939" y="1439208"/>
            <a:ext cx="8536016" cy="45043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обеспечить выполнение показателей социально-экономического развития, предусмотренных Программой социально-экономического развития  Витебской области на 2021–2025 годы с учетом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допущенного в 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2021–2022 годах отставания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ВРП за 2021-2025 годы – 114,3 процента, инвестиций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основной капитал – 118,7 процента,  номинальной начисленной заработной платы  – 157,5 процента, совокупных поступлений  доходов консолидированного бюджета  – 152,2 процента)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947" y="247942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4943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7947" y="927374"/>
            <a:ext cx="2999925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Пищевая промышленность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947" y="247942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9976" y="927374"/>
            <a:ext cx="5754627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развитие сырьевых зон и увеличение загрузки производственных мощностей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47" y="2342106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Деревообработка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59976" y="2342105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диверсификация производств для  выпуска продукции с более высокой добавленной стоимостью и восстановления объемов экспорта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947" y="3756837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Легкая промышленность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946" y="5171568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Льняная отрасль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9976" y="3756837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совместно с учебными заведениями области работа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подбору, обучению и закреплению  необходимых кадров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59976" y="5171568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созданию интегрированной структуры  на базе ОАО ”Оршанский льнокомбинат“ и проведение дальнейшей модернизации льнозаводов</a:t>
            </a:r>
          </a:p>
        </p:txBody>
      </p:sp>
      <p:cxnSp>
        <p:nvCxnSpPr>
          <p:cNvPr id="3" name="Прямая со стрелкой 2"/>
          <p:cNvCxnSpPr>
            <a:stCxn id="12" idx="3"/>
            <a:endCxn id="6" idx="1"/>
          </p:cNvCxnSpPr>
          <p:nvPr/>
        </p:nvCxnSpPr>
        <p:spPr>
          <a:xfrm flipV="1">
            <a:off x="3027872" y="1550615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  <a:endCxn id="8" idx="1"/>
          </p:cNvCxnSpPr>
          <p:nvPr/>
        </p:nvCxnSpPr>
        <p:spPr>
          <a:xfrm>
            <a:off x="3027872" y="2965347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3"/>
            <a:endCxn id="11" idx="1"/>
          </p:cNvCxnSpPr>
          <p:nvPr/>
        </p:nvCxnSpPr>
        <p:spPr>
          <a:xfrm>
            <a:off x="3027872" y="4380078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0" idx="3"/>
            <a:endCxn id="13" idx="1"/>
          </p:cNvCxnSpPr>
          <p:nvPr/>
        </p:nvCxnSpPr>
        <p:spPr>
          <a:xfrm>
            <a:off x="3027871" y="5794809"/>
            <a:ext cx="23210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3960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902" y="0"/>
            <a:ext cx="8980098" cy="16303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Численность населения Витебской области</a:t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на 01 января 2023 </a:t>
            </a:r>
            <a:r>
              <a:rPr lang="ru-RU" dirty="0">
                <a:latin typeface="Bahnschrift" panose="020B0502040204020203" pitchFamily="34" charset="0"/>
              </a:rPr>
              <a:t>года составляет </a:t>
            </a:r>
            <a:r>
              <a:rPr lang="ru-RU" dirty="0" smtClean="0">
                <a:latin typeface="Bahnschrift" panose="020B0502040204020203" pitchFamily="34" charset="0"/>
              </a:rPr>
              <a:t/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1 </a:t>
            </a:r>
            <a:r>
              <a:rPr lang="ru-RU" dirty="0">
                <a:latin typeface="Bahnschrift" panose="020B0502040204020203" pitchFamily="34" charset="0"/>
              </a:rPr>
              <a:t>112 098 человек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20115331"/>
              </p:ext>
            </p:extLst>
          </p:nvPr>
        </p:nvGraphicFramePr>
        <p:xfrm>
          <a:off x="508959" y="2103946"/>
          <a:ext cx="3968150" cy="34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620629"/>
              </p:ext>
            </p:extLst>
          </p:nvPr>
        </p:nvGraphicFramePr>
        <p:xfrm>
          <a:off x="4653951" y="2103946"/>
          <a:ext cx="4075981" cy="34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3640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7947" y="927374"/>
            <a:ext cx="2999925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Нефтехимическая отрасль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947" y="247942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9976" y="927374"/>
            <a:ext cx="5754627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 углубленной переработки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нефти и производство инновационной продукции – нефтяного кокса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47" y="2342106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Фармацевтика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59976" y="2342105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созданию высокотехнологичных производств по выпуску вакцин на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ОАО 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БелВитунифарм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“ и производству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ветпрепаратов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на ОАО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Белкаролин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“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947" y="3756837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Предприятия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машино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- и станкостроения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9976" y="3756837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повышение  уровня локализации продукции за счет использования узлов, деталей и комплектующих белорусского производства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275" y="5171568"/>
            <a:ext cx="8859327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Одной из ключевых задач  станет развитие 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импортозамещения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и производственной кооперации, в первую очередь с российскими субъектами хозяйствования</a:t>
            </a:r>
          </a:p>
        </p:txBody>
      </p:sp>
      <p:cxnSp>
        <p:nvCxnSpPr>
          <p:cNvPr id="3" name="Прямая со стрелкой 2"/>
          <p:cNvCxnSpPr>
            <a:stCxn id="12" idx="3"/>
            <a:endCxn id="6" idx="1"/>
          </p:cNvCxnSpPr>
          <p:nvPr/>
        </p:nvCxnSpPr>
        <p:spPr>
          <a:xfrm flipV="1">
            <a:off x="3027872" y="1550615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  <a:endCxn id="8" idx="1"/>
          </p:cNvCxnSpPr>
          <p:nvPr/>
        </p:nvCxnSpPr>
        <p:spPr>
          <a:xfrm>
            <a:off x="3027872" y="2965347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3"/>
            <a:endCxn id="11" idx="1"/>
          </p:cNvCxnSpPr>
          <p:nvPr/>
        </p:nvCxnSpPr>
        <p:spPr>
          <a:xfrm>
            <a:off x="3027872" y="4380078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6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41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1721" y="21056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837" y="1263804"/>
            <a:ext cx="2999925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Сельское хозяйство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84866" y="1263804"/>
            <a:ext cx="5754627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прироста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производства продукции животноводства,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комплектация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поголовьем введенных молочно-товарных и свиноводческих комплексов, сохранность поголовья  крупного рогатого скота, строгое соблюдение технологической и исполнительской дисциплины</a:t>
            </a:r>
          </a:p>
        </p:txBody>
      </p:sp>
      <p:cxnSp>
        <p:nvCxnSpPr>
          <p:cNvPr id="19" name="Прямая со стрелкой 18"/>
          <p:cNvCxnSpPr>
            <a:stCxn id="16" idx="3"/>
            <a:endCxn id="17" idx="1"/>
          </p:cNvCxnSpPr>
          <p:nvPr/>
        </p:nvCxnSpPr>
        <p:spPr>
          <a:xfrm>
            <a:off x="3052762" y="2542653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2837" y="3995502"/>
            <a:ext cx="2999925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Торговля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84866" y="3995502"/>
            <a:ext cx="5754627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населения широким ассортиментом продукции,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регулирование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цен,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качество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обслуживания населения и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прироста  розничного товарооборота торговли и общественного питания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25" name="Прямая со стрелкой 24"/>
          <p:cNvCxnSpPr>
            <a:stCxn id="23" idx="3"/>
            <a:endCxn id="24" idx="1"/>
          </p:cNvCxnSpPr>
          <p:nvPr/>
        </p:nvCxnSpPr>
        <p:spPr>
          <a:xfrm>
            <a:off x="3052762" y="5274351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18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839938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обеспечить ежегодно полное и своевременное освоение  средств 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в рамках Государственной и региональной инвестиционных программ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671" y="6382230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42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1721" y="21056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Приоритетные направления </a:t>
            </a:r>
          </a:p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инвестиционной деятельности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1722" y="1263804"/>
            <a:ext cx="8867772" cy="41834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до конца пятилетки планируется: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1721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реализовать 114 производственных и 94 инфраструктурных  </a:t>
            </a:r>
            <a:r>
              <a:rPr lang="ru-RU" sz="1500" dirty="0" err="1">
                <a:solidFill>
                  <a:schemeClr val="tx1"/>
                </a:solidFill>
                <a:latin typeface="Bahnschrift" panose="020B0502040204020203" pitchFamily="34" charset="0"/>
              </a:rPr>
              <a:t>инвестпроекта</a:t>
            </a:r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,  </a:t>
            </a: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том числе  23 проекта в рамках инициативы </a:t>
            </a: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”</a:t>
            </a:r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Один район – один проект“ (реализация в каждом районе производственного проекта с численностью работающих не менее 20 человек)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394460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обеспечить прирост  объемов строительно-монтажных работ за счет максимальной загрузки строительных организаций области, строительства  жилья; объектов социальной инфраструктуры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17199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Bahnschrift" panose="020B0502040204020203" pitchFamily="34" charset="0"/>
              </a:rPr>
              <a:t>принять меры по вводу объектов сверхнормативного незавершенного строительства, в первую очередь производственного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Bahnschrift" panose="020B0502040204020203" pitchFamily="34" charset="0"/>
              </a:rPr>
              <a:t>и сельскохозяйственного назначения</a:t>
            </a:r>
          </a:p>
        </p:txBody>
      </p:sp>
      <p:cxnSp>
        <p:nvCxnSpPr>
          <p:cNvPr id="3" name="Прямая со стрелкой 2"/>
          <p:cNvCxnSpPr>
            <a:stCxn id="17" idx="2"/>
            <a:endCxn id="10" idx="0"/>
          </p:cNvCxnSpPr>
          <p:nvPr/>
        </p:nvCxnSpPr>
        <p:spPr>
          <a:xfrm flipH="1">
            <a:off x="1250023" y="1682151"/>
            <a:ext cx="3355585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17" idx="2"/>
            <a:endCxn id="31" idx="0"/>
          </p:cNvCxnSpPr>
          <p:nvPr/>
        </p:nvCxnSpPr>
        <p:spPr>
          <a:xfrm flipH="1">
            <a:off x="3472762" y="1682151"/>
            <a:ext cx="1132846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7" idx="2"/>
            <a:endCxn id="32" idx="0"/>
          </p:cNvCxnSpPr>
          <p:nvPr/>
        </p:nvCxnSpPr>
        <p:spPr>
          <a:xfrm>
            <a:off x="4605608" y="1682151"/>
            <a:ext cx="1089893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7" idx="2"/>
            <a:endCxn id="33" idx="0"/>
          </p:cNvCxnSpPr>
          <p:nvPr/>
        </p:nvCxnSpPr>
        <p:spPr>
          <a:xfrm>
            <a:off x="4605608" y="1682151"/>
            <a:ext cx="3312632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51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671" y="6382230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43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1721" y="21056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Приоритетные направления </a:t>
            </a:r>
          </a:p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инвестиционной деятельности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1722" y="1263804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Во внешнеэкономической деятельности необходимо обеспечить прирост экспорта товаров и услуг за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счет: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1722" y="1990520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дальнейшей диверсификации  экспорта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1722" y="2717236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увеличения экспорта в Китай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1721" y="3443952"/>
            <a:ext cx="8867772" cy="99002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проведения сертификации продукции для поставок в страны Азии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и Ближнего Востока, внедрения в этих целях технологий упаковки товаров с длительными сроками хранения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1721" y="4499334"/>
            <a:ext cx="8867772" cy="99002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максимального использования экономических преимуществ территорий СЭЗ ”Витебск“ и Особой экономической зоны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Бремино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-Орша“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1721" y="5605115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отработки устойчивых вариантов логистических маршрутов и схем поставок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258222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671" y="6382230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44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76056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Bahnschrift" panose="020B0502040204020203" pitchFamily="34" charset="0"/>
              </a:rPr>
              <a:t>85 лет со дня образования Витебской области</a:t>
            </a:r>
            <a:endParaRPr lang="ru-RU" sz="3200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721" y="3190457"/>
            <a:ext cx="8867772" cy="316885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У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Витебщины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— огромный потенциал и широкие перспективы.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Регион  наполнен созиданием и творческим поиском, открывает большие возможности для развития и роста. Рождаются новые планы, находят воплощение самые смелые идеи, и всё это благодаря людям, работающим здесь, их таланту и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трудолюбию.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75" y="1191085"/>
            <a:ext cx="2252291" cy="19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7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8" y="3771900"/>
            <a:ext cx="3937958" cy="30861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3517" y="120770"/>
            <a:ext cx="8980098" cy="9747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Жилищное строительство, инвестиции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887" y="1540534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За последних пять лет введено в эксплуатацию порядка 1,5 млн. кв. метров жилья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2887" y="2610209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том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числе свыше 240 тыс. кв. метров – в сельских населенных пунктах</a:t>
            </a: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>
            <a:off x="4593566" y="2316911"/>
            <a:ext cx="0" cy="293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452887" y="3771900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экономику области привлечено более 12,5 млрд. рублей инвестиций в основной капитал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2887" y="4966781"/>
            <a:ext cx="4140679" cy="170581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За последние пять лет выручка от реализации продукции, товаров, работ, услуг по области возросла почти в 1,5 раза, чистая прибыль –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1,6 раза; количество убыточных организаций сократилось более чем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два раза</a:t>
            </a:r>
          </a:p>
        </p:txBody>
      </p:sp>
    </p:spTree>
    <p:extLst>
      <p:ext uri="{BB962C8B-B14F-4D97-AF65-F5344CB8AC3E}">
        <p14:creationId xmlns:p14="http://schemas.microsoft.com/office/powerpoint/2010/main" val="3626526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Хозяйственный комплекс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50153864"/>
              </p:ext>
            </p:extLst>
          </p:nvPr>
        </p:nvGraphicFramePr>
        <p:xfrm>
          <a:off x="-120769" y="1242205"/>
          <a:ext cx="3968150" cy="321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88269225"/>
              </p:ext>
            </p:extLst>
          </p:nvPr>
        </p:nvGraphicFramePr>
        <p:xfrm>
          <a:off x="4987147" y="1095555"/>
          <a:ext cx="3968150" cy="322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46074695"/>
              </p:ext>
            </p:extLst>
          </p:nvPr>
        </p:nvGraphicFramePr>
        <p:xfrm>
          <a:off x="2433189" y="3382546"/>
          <a:ext cx="3968150" cy="3475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392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Промышленный комплекс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887" y="1540534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1300 организаций различных форм собственности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2887" y="2624586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95 тысяч работников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>
            <a:off x="4593566" y="2316911"/>
            <a:ext cx="0" cy="307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45185" y="4340586"/>
            <a:ext cx="2527539" cy="2380890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100% доломитовой муки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3329797" y="4340586"/>
            <a:ext cx="2527539" cy="2380890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95% льняных тканей, полимеров этилена, ковров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87811" y="4340586"/>
            <a:ext cx="2527539" cy="2380890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50% обуви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2887" y="3646488"/>
            <a:ext cx="8281358" cy="4510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обеспечивают выпуск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15" name="Прямая со стрелкой 14"/>
          <p:cNvCxnSpPr>
            <a:stCxn id="13" idx="2"/>
            <a:endCxn id="10" idx="0"/>
          </p:cNvCxnSpPr>
          <p:nvPr/>
        </p:nvCxnSpPr>
        <p:spPr>
          <a:xfrm flipH="1">
            <a:off x="1908955" y="4097547"/>
            <a:ext cx="2684611" cy="24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2"/>
            <a:endCxn id="11" idx="0"/>
          </p:cNvCxnSpPr>
          <p:nvPr/>
        </p:nvCxnSpPr>
        <p:spPr>
          <a:xfrm>
            <a:off x="4593566" y="4097547"/>
            <a:ext cx="1" cy="24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3" idx="2"/>
            <a:endCxn id="12" idx="0"/>
          </p:cNvCxnSpPr>
          <p:nvPr/>
        </p:nvCxnSpPr>
        <p:spPr>
          <a:xfrm>
            <a:off x="4593566" y="4097547"/>
            <a:ext cx="2658015" cy="24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098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Промышленный комплекс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6047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1/3 всей электро-энергии республики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58531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стеклоткани</a:t>
            </a:r>
            <a:endParaRPr lang="ru-RU" sz="17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41015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электро-приборы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23499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металло</a:t>
            </a: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-режущие станки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6047" y="3335547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плиты </a:t>
            </a:r>
            <a:b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МДФ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457453" y="3335547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аркетная доска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638859" y="3354359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кабель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силовой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23499" y="3354359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оборудова-ние</a:t>
            </a: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для водо-очистки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1321" y="5613163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Фармацевтическая продукция, продовольственные товары и др.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2997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0140" y="1456129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”Белорусская кожевенно-обувная компания ”Марко“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46121" y="1456129"/>
            <a:ext cx="4249948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проект ”Создание производственных мощностей по выпуску обуви до 5 млн. пар в год“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6121" y="3329919"/>
            <a:ext cx="4249948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реконструкция унитарного предприятия ”Витебский меховой комбинат“</a:t>
            </a:r>
          </a:p>
        </p:txBody>
      </p:sp>
      <p:cxnSp>
        <p:nvCxnSpPr>
          <p:cNvPr id="10" name="Прямая со стрелкой 9"/>
          <p:cNvCxnSpPr>
            <a:stCxn id="6" idx="3"/>
            <a:endCxn id="7" idx="1"/>
          </p:cNvCxnSpPr>
          <p:nvPr/>
        </p:nvCxnSpPr>
        <p:spPr>
          <a:xfrm>
            <a:off x="3968151" y="2212737"/>
            <a:ext cx="5779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3"/>
            <a:endCxn id="8" idx="1"/>
          </p:cNvCxnSpPr>
          <p:nvPr/>
        </p:nvCxnSpPr>
        <p:spPr>
          <a:xfrm>
            <a:off x="3968151" y="2212737"/>
            <a:ext cx="577970" cy="1873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546121" y="5203709"/>
            <a:ext cx="4249948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современное комплексное производство по переработке кожевенно-мехового сырья, пошива изделий из меха и кожи с мощностью переработки 300 тысяч шкур овчины и 250 тысяч шкурок пушного сырья </a:t>
            </a:r>
            <a:r>
              <a:rPr lang="ru-RU" sz="16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год</a:t>
            </a:r>
          </a:p>
        </p:txBody>
      </p:sp>
      <p:cxnSp>
        <p:nvCxnSpPr>
          <p:cNvPr id="15" name="Прямая со стрелкой 14"/>
          <p:cNvCxnSpPr>
            <a:stCxn id="8" idx="2"/>
            <a:endCxn id="13" idx="0"/>
          </p:cNvCxnSpPr>
          <p:nvPr/>
        </p:nvCxnSpPr>
        <p:spPr>
          <a:xfrm>
            <a:off x="6671095" y="4843135"/>
            <a:ext cx="0" cy="360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6" y="3613274"/>
            <a:ext cx="4024038" cy="26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6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1423</Words>
  <Application>Microsoft Office PowerPoint</Application>
  <PresentationFormat>Экран (4:3)</PresentationFormat>
  <Paragraphs>240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Bahnschrift</vt:lpstr>
      <vt:lpstr>Calibri</vt:lpstr>
      <vt:lpstr>Calibri Light</vt:lpstr>
      <vt:lpstr>Тема Office</vt:lpstr>
      <vt:lpstr>85 лет со дня образования Витебской области</vt:lpstr>
      <vt:lpstr>Витебская область  образована 15 января 1938 года на основании Закона СССР  от 15.01.1938 г. об изменении и дополнении Конституции (Основного Закона) СССР</vt:lpstr>
      <vt:lpstr>Протяженность границ области с востока на запад составляет более 300 км, с севера на юг – 175 км, общая площадь 40,1 тыс. км²</vt:lpstr>
      <vt:lpstr>Численность населения Витебской области на 01 января 2023 года составляет  1 112 098 человек</vt:lpstr>
      <vt:lpstr>Жилищное строительство, инвестиции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Святослав</cp:lastModifiedBy>
  <cp:revision>121</cp:revision>
  <dcterms:created xsi:type="dcterms:W3CDTF">2014-11-21T11:00:06Z</dcterms:created>
  <dcterms:modified xsi:type="dcterms:W3CDTF">2023-02-01T05:59:23Z</dcterms:modified>
</cp:coreProperties>
</file>